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3D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4A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go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457200"/>
            <a:ext cx="822960" cy="8229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45920" y="50292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C4A035"/>
                </a:solidFill>
                <a:latin typeface="Calibri"/>
              </a:rPr>
              <a:t>MINISTRY OF AGRICULTURE, LIVESTOCK, FORESTRY AND BIOSECURITY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82880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Mama Graon Digital Agri-Platform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0175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1">
                <a:solidFill>
                  <a:srgbClr val="C4A035"/>
                </a:solidFill>
                <a:latin typeface="Calibri"/>
              </a:rPr>
              <a:t>Country mo Gavman I stap wetem you.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8404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F4EFE4"/>
                </a:solidFill>
                <a:latin typeface="Calibri"/>
              </a:rPr>
              <a:t>Nabanga Solutions proposal for MALFB
One integrated proposal  ·  Phase 1 first  ·  Livestock can walk first  ·  Cancel if not satisfactory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612648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C4A035"/>
                </a:solidFill>
                <a:latin typeface="Calibri"/>
              </a:rPr>
              <a:t>SAMPLE briefing pack for Ministry review  ·  Not a signed contract  ·  Smart Graon remains a separate VARTC Centre product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3D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4A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46304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C4A035"/>
                </a:solidFill>
                <a:latin typeface="Calibri"/>
              </a:rPr>
              <a:t>TWO SYSTEMS. KEEP THEM STRAIGHT.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011680"/>
            <a:ext cx="109728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FFFFF"/>
                </a:solidFill>
                <a:latin typeface="Calibri"/>
              </a:rPr>
              <a:t>Mama Graon is MALFB.
Smart Graon is VARTC.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840480"/>
            <a:ext cx="109728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F4EFE4"/>
                </a:solidFill>
                <a:latin typeface="Calibri"/>
              </a:rPr>
              <a:t>The Ministry owns Mama Graon. Nabanga Solutions builds it.
Intended roles only — no MoU, budget or personal officer email is claimed here.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3D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4A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C4A035"/>
                </a:solidFill>
                <a:latin typeface="Calibri"/>
              </a:rPr>
              <a:t>NEXT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920240"/>
            <a:ext cx="109728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Start with Phase 1. Livestock first.
Cancel if it is not good enough.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65760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1">
                <a:solidFill>
                  <a:srgbClr val="C4A035"/>
                </a:solidFill>
                <a:latin typeface="Calibri"/>
              </a:rPr>
              <a:t>Country mo Gavman I stap wetem you.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66344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F4EFE4"/>
                </a:solidFill>
                <a:latin typeface="Calibri"/>
              </a:rPr>
              <a:t>The country and the Government stand with you.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594360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C4A035"/>
                </a:solidFill>
                <a:latin typeface="Calibri"/>
              </a:rPr>
              <a:t>Nabanga Solutions  ·  MALFB Mama Graon Digital Agri-Platform  ·  SAMPLE briefing pack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F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1B5C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C4A035"/>
                </a:solidFill>
                <a:latin typeface="Calibri"/>
              </a:rPr>
              <a:t>WHY THIS EXISTS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914400"/>
            <a:ext cx="109728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0C2418"/>
                </a:solidFill>
                <a:latin typeface="Calibri"/>
              </a:rPr>
              <a:t>Farmers, banks, Government and exporters on one governed story. This is the ecosystem Vanuatu has been waiting — and fighting — for.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291840"/>
            <a:ext cx="109728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0C2418"/>
                </a:solidFill>
                <a:latin typeface="Calibri"/>
              </a:rPr>
              <a:t>The information gap is the real distance. Mama Graon does not invent a marketplace. It makes the same farmer visible — with consent — to the desks that already have a job to do.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512064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1">
                <a:solidFill>
                  <a:srgbClr val="1B5C3A"/>
                </a:solidFill>
                <a:latin typeface="Calibri"/>
              </a:rPr>
              <a:t>Help is minutes from a farmer’s query. Hard factual data, not verbal reports.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F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1B5C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32004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C4A035"/>
                </a:solidFill>
                <a:latin typeface="Calibri"/>
              </a:rPr>
              <a:t>THE ECOSYSTEM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7315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0C2418"/>
                </a:solidFill>
                <a:latin typeface="Calibri"/>
              </a:rPr>
              <a:t>Farmer  →  Officer  →  Ministry  →  Bank  →  Exporter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881360" cy="868680"/>
          </a:xfrm>
          <a:prstGeom prst="roundRect">
            <a:avLst/>
          </a:prstGeom>
          <a:solidFill>
            <a:srgbClr val="FFFFFF"/>
          </a:solidFill>
          <a:ln>
            <a:solidFill>
              <a:srgbClr val="1B5C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536192"/>
            <a:ext cx="10424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B5C3A"/>
                </a:solidFill>
                <a:latin typeface="Calibri"/>
              </a:rPr>
              <a:t>Farmer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1847088"/>
            <a:ext cx="104241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0C2418"/>
                </a:solidFill>
                <a:latin typeface="Calibri"/>
              </a:rPr>
              <a:t>Phone is the field office. Aims, family, health, daily report, finance.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423160"/>
            <a:ext cx="10881360" cy="868680"/>
          </a:xfrm>
          <a:prstGeom prst="roundRect">
            <a:avLst/>
          </a:prstGeom>
          <a:solidFill>
            <a:srgbClr val="FFFFFF"/>
          </a:solidFill>
          <a:ln>
            <a:solidFill>
              <a:srgbClr val="1B5C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496312"/>
            <a:ext cx="10424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B5C3A"/>
                </a:solidFill>
                <a:latin typeface="Calibri"/>
              </a:rPr>
              <a:t>Officer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807208"/>
            <a:ext cx="104241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0C2418"/>
                </a:solidFill>
                <a:latin typeface="Calibri"/>
              </a:rPr>
              <a:t>Visit clock. Photo of plant or animal. Helper reviews. Agriculture comes if not solved.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383280"/>
            <a:ext cx="10881360" cy="868680"/>
          </a:xfrm>
          <a:prstGeom prst="roundRect">
            <a:avLst/>
          </a:prstGeom>
          <a:solidFill>
            <a:srgbClr val="FFFFFF"/>
          </a:solidFill>
          <a:ln>
            <a:solidFill>
              <a:srgbClr val="1B5C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456432"/>
            <a:ext cx="10424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B5C3A"/>
                </a:solidFill>
                <a:latin typeface="Calibri"/>
              </a:rPr>
              <a:t>Ministry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" y="3767328"/>
            <a:ext cx="104241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0C2418"/>
                </a:solidFill>
                <a:latin typeface="Calibri"/>
              </a:rPr>
              <a:t>DARD, Livestock, Forestry, Biosecurity. Food-security map. Gold marts.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4343400"/>
            <a:ext cx="10881360" cy="868680"/>
          </a:xfrm>
          <a:prstGeom prst="roundRect">
            <a:avLst/>
          </a:prstGeom>
          <a:solidFill>
            <a:srgbClr val="FFFFFF"/>
          </a:solidFill>
          <a:ln>
            <a:solidFill>
              <a:srgbClr val="1B5C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4416552"/>
            <a:ext cx="10424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B5C3A"/>
                </a:solidFill>
                <a:latin typeface="Calibri"/>
              </a:rPr>
              <a:t>Finance desks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8680" y="4727448"/>
            <a:ext cx="104241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0C2418"/>
                </a:solidFill>
                <a:latin typeface="Calibri"/>
              </a:rPr>
              <a:t>NBV, Agriculture Bank, RBV, Statistics, NDMO — each their own smart reports, from the office.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5303520"/>
            <a:ext cx="10881360" cy="868680"/>
          </a:xfrm>
          <a:prstGeom prst="roundRect">
            <a:avLst/>
          </a:prstGeom>
          <a:solidFill>
            <a:srgbClr val="FFFFFF"/>
          </a:solidFill>
          <a:ln>
            <a:solidFill>
              <a:srgbClr val="1B5C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5376672"/>
            <a:ext cx="10424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B5C3A"/>
                </a:solidFill>
                <a:latin typeface="Calibri"/>
              </a:rPr>
              <a:t>Market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" y="5687568"/>
            <a:ext cx="104241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0C2418"/>
                </a:solidFill>
                <a:latin typeface="Calibri"/>
              </a:rPr>
              <a:t>Pack-house prices and bookings. The farmer does not hunt a buyer.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F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1B5C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3200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C4A035"/>
                </a:solidFill>
                <a:latin typeface="Calibri"/>
              </a:rPr>
              <a:t>THE FARMER APPS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580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0C2418"/>
                </a:solidFill>
                <a:latin typeface="Calibri"/>
              </a:rPr>
              <a:t>Morning first. Then the apps. Date and time on top. Messages and notifications always there.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371600"/>
            <a:ext cx="3520440" cy="960120"/>
          </a:xfrm>
          <a:prstGeom prst="roundRect">
            <a:avLst/>
          </a:prstGeom>
          <a:solidFill>
            <a:srgbClr val="0F3D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645920"/>
            <a:ext cx="3154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My Farm aims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89120" y="1371600"/>
            <a:ext cx="3520440" cy="960120"/>
          </a:xfrm>
          <a:prstGeom prst="roundRect">
            <a:avLst/>
          </a:prstGeom>
          <a:solidFill>
            <a:srgbClr val="0F3D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0" y="1645920"/>
            <a:ext cx="3154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Family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38159" y="1371600"/>
            <a:ext cx="3520440" cy="960120"/>
          </a:xfrm>
          <a:prstGeom prst="roundRect">
            <a:avLst/>
          </a:prstGeom>
          <a:solidFill>
            <a:srgbClr val="0F3D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321039" y="1645920"/>
            <a:ext cx="3154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Health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2514600"/>
            <a:ext cx="3520440" cy="960120"/>
          </a:xfrm>
          <a:prstGeom prst="roundRect">
            <a:avLst/>
          </a:prstGeom>
          <a:solidFill>
            <a:srgbClr val="0F3D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2788920"/>
            <a:ext cx="3154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Ask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89120" y="2514600"/>
            <a:ext cx="3520440" cy="960120"/>
          </a:xfrm>
          <a:prstGeom prst="roundRect">
            <a:avLst/>
          </a:prstGeom>
          <a:solidFill>
            <a:srgbClr val="0F3D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72000" y="2788920"/>
            <a:ext cx="3154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Daily report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138159" y="2514600"/>
            <a:ext cx="3520440" cy="960120"/>
          </a:xfrm>
          <a:prstGeom prst="roundRect">
            <a:avLst/>
          </a:prstGeom>
          <a:solidFill>
            <a:srgbClr val="0F3D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321039" y="2788920"/>
            <a:ext cx="3154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Officer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3657600"/>
            <a:ext cx="3520440" cy="960120"/>
          </a:xfrm>
          <a:prstGeom prst="roundRect">
            <a:avLst/>
          </a:prstGeom>
          <a:solidFill>
            <a:srgbClr val="0F3D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60" y="3931920"/>
            <a:ext cx="3154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Weather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389120" y="3657600"/>
            <a:ext cx="3520440" cy="960120"/>
          </a:xfrm>
          <a:prstGeom prst="roundRect">
            <a:avLst/>
          </a:prstGeom>
          <a:solidFill>
            <a:srgbClr val="0F3D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00" y="3931920"/>
            <a:ext cx="3154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Messages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138159" y="3657600"/>
            <a:ext cx="3520440" cy="960120"/>
          </a:xfrm>
          <a:prstGeom prst="roundRect">
            <a:avLst/>
          </a:prstGeom>
          <a:solidFill>
            <a:srgbClr val="0F3D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321039" y="3931920"/>
            <a:ext cx="3154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Notifications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40080" y="4800600"/>
            <a:ext cx="3520440" cy="960120"/>
          </a:xfrm>
          <a:prstGeom prst="roundRect">
            <a:avLst/>
          </a:prstGeom>
          <a:solidFill>
            <a:srgbClr val="0F3D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2960" y="5074920"/>
            <a:ext cx="3154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Finance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389120" y="4800600"/>
            <a:ext cx="3520440" cy="960120"/>
          </a:xfrm>
          <a:prstGeom prst="roundRect">
            <a:avLst/>
          </a:prstGeom>
          <a:solidFill>
            <a:srgbClr val="0F3D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572000" y="5074920"/>
            <a:ext cx="3154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Market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138159" y="4800600"/>
            <a:ext cx="3520440" cy="960120"/>
          </a:xfrm>
          <a:prstGeom prst="roundRect">
            <a:avLst/>
          </a:prstGeom>
          <a:solidFill>
            <a:srgbClr val="0F3D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321039" y="5074920"/>
            <a:ext cx="3154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Learning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F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1B5C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36576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C4A035"/>
                </a:solidFill>
                <a:latin typeface="Calibri"/>
              </a:rPr>
              <a:t>FINANCE ON THE FARMER PHONE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86868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0C2418"/>
                </a:solidFill>
                <a:latin typeface="Calibri"/>
              </a:rPr>
              <a:t>The same care spine as the seasonal worker app: screenshot receipts, load contracts, agri-loan packs — on the Agriculture ID.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2286000"/>
            <a:ext cx="108813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C4A0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2487168"/>
            <a:ext cx="10332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0C2418"/>
                </a:solidFill>
                <a:latin typeface="Calibri"/>
              </a:rPr>
              <a:t>1.  Screenshot / attach market receipts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3200400"/>
            <a:ext cx="108813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C4A0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3401568"/>
            <a:ext cx="10332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0C2418"/>
                </a:solidFill>
                <a:latin typeface="Calibri"/>
              </a:rPr>
              <a:t>2.  Load pack-house or agri-loan contracts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4114800"/>
            <a:ext cx="108813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C4A0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4315968"/>
            <a:ext cx="10332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0C2418"/>
                </a:solidFill>
                <a:latin typeface="Calibri"/>
              </a:rPr>
              <a:t>3.  Monthly pack auto-built from daily farm reports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5029200"/>
            <a:ext cx="108813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C4A0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0" y="5230368"/>
            <a:ext cx="10332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0C2418"/>
                </a:solidFill>
                <a:latin typeface="Calibri"/>
              </a:rPr>
              <a:t>4.  NBV and Agriculture Bank see consented production — not a rumour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3D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4A0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45720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C4A035"/>
                </a:solidFill>
                <a:latin typeface="Calibri"/>
              </a:rPr>
              <a:t>LIVESTOCK FIRST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005840"/>
            <a:ext cx="109728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Twenty holders. Six provinces. The Livestock Department walks first.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560320"/>
            <a:ext cx="109728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F4EFE4"/>
                </a:solidFill>
                <a:latin typeface="Calibri"/>
              </a:rPr>
              <a:t>GPS paddocks, Agriculture IDs, visit clocks, health flags, SAMPLE Livestock Analytics. A sick animal photo goes to the officer. If the helper cannot close it, Agriculture comes.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389120"/>
            <a:ext cx="109728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1">
                <a:solidFill>
                  <a:srgbClr val="C4A035"/>
                </a:solidFill>
                <a:latin typeface="Calibri"/>
              </a:rPr>
              <a:t>Lifstock i namba wan stori. Ministry i harem.
Livestock is the first story. The Ministry is listening.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F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1B5C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36576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C4A035"/>
                </a:solidFill>
                <a:latin typeface="Calibri"/>
              </a:rPr>
              <a:t>PHASE 1 — FRIENDLY FOR THE MINISTRY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914400"/>
            <a:ext cx="109728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0C2418"/>
                </a:solidFill>
                <a:latin typeface="Calibri"/>
              </a:rPr>
              <a:t>8–10 weeks. Core web modules, field workflow, warehouse, food supply, training, market information, controlled data sharing.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377440"/>
            <a:ext cx="109728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0C2418"/>
                </a:solidFill>
                <a:latin typeface="Calibri"/>
              </a:rPr>
              <a:t>If registry quality, officer use, or dashboard truth is not satisfactory, MALFB can cancel the contract. That is written in. The Ministry stays in command of its own product.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4389120"/>
            <a:ext cx="10881360" cy="1645920"/>
          </a:xfrm>
          <a:prstGeom prst="roundRect">
            <a:avLst/>
          </a:prstGeom>
          <a:solidFill>
            <a:srgbClr val="0F3D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470916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FFFFFF"/>
                </a:solidFill>
                <a:latin typeface="Calibri"/>
              </a:rPr>
              <a:t>Start small. Prove it. Then grow.
Later modules sit on the same spine — they are not a rewrite.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F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1B5C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743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C4A035"/>
                </a:solidFill>
                <a:latin typeface="Calibri"/>
              </a:rPr>
              <a:t>BY IMPLEMENTATION PHASE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11480" y="822960"/>
          <a:ext cx="11338559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1680"/>
                <a:gridCol w="1828800"/>
                <a:gridCol w="7498079"/>
              </a:tblGrid>
              <a:tr h="944880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Phase</a:t>
                      </a:r>
                    </a:p>
                  </a:txBody>
                  <a:tcPr>
                    <a:solidFill>
                      <a:srgbClr val="0C241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Duration</a:t>
                      </a:r>
                    </a:p>
                  </a:txBody>
                  <a:tcPr>
                    <a:solidFill>
                      <a:srgbClr val="0C241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Scope</a:t>
                      </a:r>
                    </a:p>
                  </a:txBody>
                  <a:tcPr>
                    <a:solidFill>
                      <a:srgbClr val="0C2418"/>
                    </a:solidFill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0C2418"/>
                          </a:solidFill>
                          <a:latin typeface="Calibri"/>
                        </a:defRPr>
                      </a:pPr>
                      <a:r>
                        <a:t>Pilot</a:t>
                      </a:r>
                    </a:p>
                  </a:txBody>
                  <a:tcPr>
                    <a:solidFill>
                      <a:srgbClr val="E8F0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0">
                          <a:solidFill>
                            <a:srgbClr val="0C2418"/>
                          </a:solidFill>
                          <a:latin typeface="Calibri"/>
                        </a:defRPr>
                      </a:pPr>
                      <a:r>
                        <a:t>4–6 weeks</a:t>
                      </a:r>
                    </a:p>
                  </a:txBody>
                  <a:tcPr>
                    <a:solidFill>
                      <a:srgbClr val="E8F0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0">
                          <a:solidFill>
                            <a:srgbClr val="0C2418"/>
                          </a:solidFill>
                          <a:latin typeface="Calibri"/>
                        </a:defRPr>
                      </a:pPr>
                      <a:r>
                        <a:t>Agri Expo-ready actual-data pilot using the Mama Graon App; farmer registration; GPS farm lots; Taro and Coconut pilot; initial crop/production and real-time reporting dashboards; basic Data Hub feed.</a:t>
                      </a:r>
                    </a:p>
                  </a:txBody>
                  <a:tcPr>
                    <a:solidFill>
                      <a:srgbClr val="E8F0EA"/>
                    </a:solidFill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0C2418"/>
                          </a:solidFill>
                          <a:latin typeface="Calibri"/>
                        </a:defRPr>
                      </a:pPr>
                      <a:r>
                        <a:t>Phase 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0">
                          <a:solidFill>
                            <a:srgbClr val="0C2418"/>
                          </a:solidFill>
                          <a:latin typeface="Calibri"/>
                        </a:defRPr>
                      </a:pPr>
                      <a:r>
                        <a:t>8–10 weeks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0">
                          <a:solidFill>
                            <a:srgbClr val="0C2418"/>
                          </a:solidFill>
                          <a:latin typeface="Calibri"/>
                        </a:defRPr>
                      </a:pPr>
                      <a:r>
                        <a:t>Core Ministry web modules, field workflow expansion, warehouse/intake, food supply linkage, training, market information and controlled data sharing. Livestock Department can walk first. MALFB can cancel if performance is not satisfactory.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0C2418"/>
                          </a:solidFill>
                          <a:latin typeface="Calibri"/>
                        </a:defRPr>
                      </a:pPr>
                      <a:r>
                        <a:t>Phase 2</a:t>
                      </a:r>
                    </a:p>
                  </a:txBody>
                  <a:tcPr>
                    <a:solidFill>
                      <a:srgbClr val="E8F0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0">
                          <a:solidFill>
                            <a:srgbClr val="0C2418"/>
                          </a:solidFill>
                          <a:latin typeface="Calibri"/>
                        </a:defRPr>
                      </a:pPr>
                      <a:r>
                        <a:t>12–14 weeks</a:t>
                      </a:r>
                    </a:p>
                  </a:txBody>
                  <a:tcPr>
                    <a:solidFill>
                      <a:srgbClr val="E8F0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0">
                          <a:solidFill>
                            <a:srgbClr val="0C2418"/>
                          </a:solidFill>
                          <a:latin typeface="Calibri"/>
                        </a:defRPr>
                      </a:pPr>
                      <a:r>
                        <a:t>Ecosystem intelligence, stakeholder registry, finance visibility, M&amp;E, programme tracking, expanded Data Hub marts and cross-stakeholder dashboards.</a:t>
                      </a:r>
                    </a:p>
                  </a:txBody>
                  <a:tcPr>
                    <a:solidFill>
                      <a:srgbClr val="E8F0EA"/>
                    </a:solidFill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0C2418"/>
                          </a:solidFill>
                          <a:latin typeface="Calibri"/>
                        </a:defRPr>
                      </a:pPr>
                      <a:r>
                        <a:t>Phase 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0">
                          <a:solidFill>
                            <a:srgbClr val="0C2418"/>
                          </a:solidFill>
                          <a:latin typeface="Calibri"/>
                        </a:defRPr>
                      </a:pPr>
                      <a:r>
                        <a:t>12–16 weeks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0">
                          <a:solidFill>
                            <a:srgbClr val="0C2418"/>
                          </a:solidFill>
                          <a:latin typeface="Calibri"/>
                        </a:defRPr>
                      </a:pPr>
                      <a:r>
                        <a:t>Advanced governance, national data products, import/export intelligence, ROI, executive command centre, read-only APIs and broader ecosystem integration — only when Gold data is trusted.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0C2418"/>
                          </a:solidFill>
                          <a:latin typeface="Calibri"/>
                        </a:defRPr>
                      </a:pPr>
                      <a:r>
                        <a:t>Full implementation</a:t>
                      </a:r>
                    </a:p>
                  </a:txBody>
                  <a:tcPr>
                    <a:solidFill>
                      <a:srgbClr val="E8F0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0">
                          <a:solidFill>
                            <a:srgbClr val="0C2418"/>
                          </a:solidFill>
                          <a:latin typeface="Calibri"/>
                        </a:defRPr>
                      </a:pPr>
                      <a:r>
                        <a:t>Approx. 9–12 months</a:t>
                      </a:r>
                    </a:p>
                  </a:txBody>
                  <a:tcPr>
                    <a:solidFill>
                      <a:srgbClr val="E8F0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0">
                          <a:solidFill>
                            <a:srgbClr val="0C2418"/>
                          </a:solidFill>
                          <a:latin typeface="Calibri"/>
                        </a:defRPr>
                      </a:pPr>
                      <a:r>
                        <a:t>Pilot + Phase 1 + Phase 2 + Phase 3. One integrated Nabanga Solutions proposal.</a:t>
                      </a:r>
                    </a:p>
                  </a:txBody>
                  <a:tcPr>
                    <a:solidFill>
                      <a:srgbClr val="E8F0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F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1B5C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743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C4A035"/>
                </a:solidFill>
                <a:latin typeface="Calibri"/>
              </a:rPr>
              <a:t>BY SOLUTION CAPABILITY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731520"/>
            <a:ext cx="1106424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1B5C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822960"/>
            <a:ext cx="10698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B5C3A"/>
                </a:solidFill>
                <a:latin typeface="Calibri"/>
              </a:rPr>
              <a:t>Ministry Web Platform and Administrative Systems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170432"/>
            <a:ext cx="10698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0C2418"/>
                </a:solidFill>
                <a:latin typeface="Calibri"/>
              </a:rPr>
              <a:t>Web modules for Ministry operations, procurement, project management, executive tasks, business plan performance, food supply tracking, import/export intelligence, ROI and ministerial dashboards.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828800"/>
            <a:ext cx="1106424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1B5C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920240"/>
            <a:ext cx="10698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B5C3A"/>
                </a:solidFill>
                <a:latin typeface="Calibri"/>
              </a:rPr>
              <a:t>Mama Graon App and Field Operations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267712"/>
            <a:ext cx="10698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0C2418"/>
                </a:solidFill>
                <a:latin typeface="Calibri"/>
              </a:rPr>
              <a:t>Farmer and producer registry, GPS farm lots, crop cycles, livestock records, farm assets, inputs, issue reporting, advisory response, bookings, intake and pilot commodity workflows.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2926080"/>
            <a:ext cx="1106424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1B5C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7240" y="3017520"/>
            <a:ext cx="10698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B5C3A"/>
                </a:solidFill>
                <a:latin typeface="Calibri"/>
              </a:rPr>
              <a:t>Vanuatu Data Hub, Data Warehouse and Analytics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3364992"/>
            <a:ext cx="10698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0C2418"/>
                </a:solidFill>
                <a:latin typeface="Calibri"/>
              </a:rPr>
              <a:t>Central reporting repository, ingestion, clean datasets, master data, dashboard marts, OLAP-ready reporting, HTML dashboards, approved extracts and analytics portal.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4023359"/>
            <a:ext cx="1106424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1B5C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7240" y="4114799"/>
            <a:ext cx="10698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B5C3A"/>
                </a:solidFill>
                <a:latin typeface="Calibri"/>
              </a:rPr>
              <a:t>Data Governance and Metadata Foundation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4462271"/>
            <a:ext cx="10698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0C2418"/>
                </a:solidFill>
                <a:latin typeface="Calibri"/>
              </a:rPr>
              <a:t>Business glossary, catalogue, lineage, data quality rules, steward ownership, access classification, data asset register and governance scorecards.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5120640"/>
            <a:ext cx="1106424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1B5C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77240" y="5212080"/>
            <a:ext cx="10698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B5C3A"/>
                </a:solidFill>
                <a:latin typeface="Calibri"/>
              </a:rPr>
              <a:t>Integration, Security, Delivery Management and Go-Live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7240" y="5559552"/>
            <a:ext cx="10698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0C2418"/>
                </a:solidFill>
                <a:latin typeface="Calibri"/>
              </a:rPr>
              <a:t>Interoperability design, data contracts, QA/UAT, migration support, security configuration, training, documentation, go-live and delivery governance.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